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348" r:id="rId2"/>
    <p:sldId id="349" r:id="rId3"/>
    <p:sldId id="350" r:id="rId4"/>
    <p:sldId id="353" r:id="rId5"/>
    <p:sldId id="354" r:id="rId6"/>
    <p:sldId id="355" r:id="rId7"/>
    <p:sldId id="356" r:id="rId8"/>
    <p:sldId id="357" r:id="rId9"/>
    <p:sldId id="365" r:id="rId10"/>
    <p:sldId id="358" r:id="rId11"/>
    <p:sldId id="359" r:id="rId12"/>
    <p:sldId id="367" r:id="rId13"/>
    <p:sldId id="360" r:id="rId14"/>
    <p:sldId id="351" r:id="rId15"/>
    <p:sldId id="361" r:id="rId16"/>
    <p:sldId id="352" r:id="rId17"/>
    <p:sldId id="362" r:id="rId18"/>
    <p:sldId id="363" r:id="rId19"/>
    <p:sldId id="366" r:id="rId20"/>
    <p:sldId id="364" r:id="rId21"/>
  </p:sldIdLst>
  <p:sldSz cx="12192000" cy="6858000"/>
  <p:notesSz cx="6997700" cy="9283700"/>
  <p:embeddedFontLst>
    <p:embeddedFont>
      <p:font typeface="Amaranth" panose="02000503050000020004" pitchFamily="50" charset="0"/>
      <p:regular r:id="rId24"/>
      <p:bold r:id="rId25"/>
      <p:boldItalic r:id="rId26"/>
    </p:embeddedFont>
    <p:embeddedFont>
      <p:font typeface="Britannic Bold" panose="020B0903060703020204" pitchFamily="34" charset="0"/>
      <p:regular r:id="rId27"/>
    </p:embeddedFont>
    <p:embeddedFont>
      <p:font typeface="Cambria Math" panose="02040503050406030204" pitchFamily="18" charset="0"/>
      <p:regular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본고딕 KR Regular" panose="020B0500000000000000" pitchFamily="34" charset="-127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1D9"/>
    <a:srgbClr val="DDB0FF"/>
    <a:srgbClr val="99E3FF"/>
    <a:srgbClr val="FCE5D6"/>
    <a:srgbClr val="FFF2CD"/>
    <a:srgbClr val="00BAFF"/>
    <a:srgbClr val="B14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2" autoAdjust="0"/>
    <p:restoredTop sz="86381" autoAdjust="0"/>
  </p:normalViewPr>
  <p:slideViewPr>
    <p:cSldViewPr snapToGrid="0">
      <p:cViewPr varScale="1">
        <p:scale>
          <a:sx n="162" d="100"/>
          <a:sy n="162" d="100"/>
        </p:scale>
        <p:origin x="96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5" d="100"/>
          <a:sy n="105" d="100"/>
        </p:scale>
        <p:origin x="3798" y="12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12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maranth" panose="02000503000000020004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3988" y="0"/>
            <a:ext cx="303212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47680-5B45-4075-8EF5-A6499484B3D5}" type="datetimeFigureOut">
              <a:rPr lang="en-US" smtClean="0">
                <a:latin typeface="Amaranth" panose="02000503000000020004" pitchFamily="50" charset="0"/>
              </a:rPr>
              <a:t>1/11/2022</a:t>
            </a:fld>
            <a:endParaRPr lang="en-US" dirty="0">
              <a:latin typeface="Amaranth" panose="02000503000000020004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32125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maranth" panose="02000503000000020004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3988" y="8818563"/>
            <a:ext cx="3032125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6DFC2-323F-45CF-9F5E-8362F361C984}" type="slidenum">
              <a:rPr lang="en-US" smtClean="0">
                <a:latin typeface="Amaranth" panose="02000503000000020004" pitchFamily="50" charset="0"/>
              </a:rPr>
              <a:t>‹#›</a:t>
            </a:fld>
            <a:endParaRPr lang="en-US" dirty="0">
              <a:latin typeface="Amaranth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685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l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3744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r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fld id="{7BC75996-6902-45E1-91B2-84002FE0FDDD}" type="datetimeFigureOut">
              <a:rPr lang="ko-KR" altLang="en-US" smtClean="0"/>
              <a:pPr/>
              <a:t>2022-01-11</a:t>
            </a:fld>
            <a:endParaRPr lang="ko-KR" alt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31" tIns="46516" rIns="93031" bIns="46516" rtlCol="0" anchor="ctr"/>
          <a:lstStyle/>
          <a:p>
            <a:endParaRPr lang="ko-KR" alt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9770" y="4467781"/>
            <a:ext cx="5598160" cy="3655457"/>
          </a:xfrm>
          <a:prstGeom prst="rect">
            <a:avLst/>
          </a:prstGeom>
        </p:spPr>
        <p:txBody>
          <a:bodyPr vert="horz" lIns="93031" tIns="46516" rIns="93031" bIns="46516" rtlCol="0"/>
          <a:lstStyle/>
          <a:p>
            <a:pPr lvl="0"/>
            <a:r>
              <a:rPr lang="en-US" altLang="ko-KR" dirty="0"/>
              <a:t>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l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3744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r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fld id="{AC3B06DF-F96A-40D8-B2BA-ACB7EF14802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7953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89159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691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444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5" indent="0" algn="ctr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735432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354157"/>
            <a:ext cx="3932237" cy="2140168"/>
          </a:xfrm>
        </p:spPr>
        <p:txBody>
          <a:bodyPr anchor="b">
            <a:noAutofit/>
          </a:bodyPr>
          <a:lstStyle>
            <a:lvl1pPr latinLnBrk="0">
              <a:defRPr sz="36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67299" y="282035"/>
            <a:ext cx="6232071" cy="6439444"/>
          </a:xfrm>
        </p:spPr>
        <p:txBody>
          <a:bodyPr>
            <a:normAutofit/>
          </a:bodyPr>
          <a:lstStyle>
            <a:lvl1pPr marL="274320" indent="-274320" defTabSz="228600" latinLnBrk="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600" b="0" i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868663" indent="-4572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2400"/>
            </a:lvl2pPr>
            <a:lvl3pPr marL="1371577" indent="-4572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2000"/>
            </a:lvl3pPr>
            <a:lvl4pPr marL="1714466" indent="-3429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800"/>
            </a:lvl4pPr>
            <a:lvl5pPr marL="2171655" indent="-3429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556231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8676"/>
          </a:xfrm>
        </p:spPr>
        <p:txBody>
          <a:bodyPr>
            <a:normAutofit/>
          </a:bodyPr>
          <a:lstStyle>
            <a:lvl1pPr latinLnBrk="0">
              <a:defRPr sz="2400"/>
            </a:lvl1pPr>
            <a:lvl2pPr latinLnBrk="0">
              <a:defRPr sz="2000"/>
            </a:lvl2pPr>
            <a:lvl3pPr latinLnBrk="0">
              <a:defRPr sz="1800"/>
            </a:lvl3pPr>
            <a:lvl4pPr latinLnBrk="0">
              <a:defRPr sz="1600"/>
            </a:lvl4pPr>
            <a:lvl5pPr latinLnBrk="0"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766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List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8676"/>
          </a:xfrm>
        </p:spPr>
        <p:txBody>
          <a:bodyPr>
            <a:normAutofit/>
          </a:bodyPr>
          <a:lstStyle>
            <a:lvl1pPr marL="273600" indent="-273600" latinLnBrk="0">
              <a:buFont typeface="+mj-lt"/>
              <a:buAutoNum type="arabicPeriod"/>
              <a:defRPr sz="2400"/>
            </a:lvl1pPr>
            <a:lvl2pPr marL="687600" indent="-273600" latinLnBrk="0">
              <a:buFont typeface="+mj-lt"/>
              <a:buAutoNum type="arabicPeriod"/>
              <a:defRPr sz="2000"/>
            </a:lvl2pPr>
            <a:lvl3pPr marL="1144800" indent="-230400" latinLnBrk="0">
              <a:buFont typeface="+mj-lt"/>
              <a:buAutoNum type="arabicPeriod"/>
              <a:defRPr sz="1800"/>
            </a:lvl3pPr>
            <a:lvl4pPr latinLnBrk="0"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594302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List Black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>
            <a:lvl1pPr latinLnBrk="0">
              <a:defRPr>
                <a:solidFill>
                  <a:schemeClr val="bg1">
                    <a:lumMod val="85000"/>
                  </a:schemeClr>
                </a:solidFill>
              </a:defRPr>
            </a:lvl1pPr>
            <a:lvl2pPr latinLnBrk="0"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 latinLnBrk="0"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latinLnBrk="0"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latinLnBrk="0"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1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1839736"/>
            <a:ext cx="10515600" cy="2127254"/>
          </a:xfrm>
        </p:spPr>
        <p:txBody>
          <a:bodyPr>
            <a:no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838200" y="4079526"/>
            <a:ext cx="10515600" cy="227682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047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 latinLnBrk="0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1" y="4814761"/>
            <a:ext cx="10515600" cy="1274893"/>
          </a:xfrm>
        </p:spPr>
        <p:txBody>
          <a:bodyPr>
            <a:normAutofit/>
          </a:bodyPr>
          <a:lstStyle>
            <a:lvl1pPr marL="0" indent="0" latinLnBrk="0" hangingPunct="1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3617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4074"/>
          </a:xfrm>
        </p:spPr>
        <p:txBody>
          <a:bodyPr anchor="ctr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64075"/>
          </a:xfrm>
        </p:spPr>
        <p:txBody>
          <a:bodyPr anchor="ctr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633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4074"/>
          </a:xfrm>
        </p:spPr>
        <p:txBody>
          <a:bodyPr anchor="t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64075"/>
          </a:xfrm>
        </p:spPr>
        <p:txBody>
          <a:bodyPr anchor="t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78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9" y="1778399"/>
            <a:ext cx="5157787" cy="648001"/>
          </a:xfrm>
        </p:spPr>
        <p:txBody>
          <a:bodyPr anchor="ctr">
            <a:normAutofit/>
          </a:bodyPr>
          <a:lstStyle>
            <a:lvl1pPr marL="0" indent="0" latinLnBrk="0">
              <a:buNone/>
              <a:defRPr sz="2800" b="1" baseline="0">
                <a:latin typeface="+mj-lt"/>
                <a:ea typeface="+mj-ea"/>
                <a:cs typeface="SirinStencil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2" y="1778399"/>
            <a:ext cx="5183188" cy="648001"/>
          </a:xfrm>
        </p:spPr>
        <p:txBody>
          <a:bodyPr anchor="ctr">
            <a:normAutofit/>
          </a:bodyPr>
          <a:lstStyle>
            <a:lvl1pPr marL="0" indent="0">
              <a:buNone/>
              <a:defRPr lang="en-US" altLang="ko-KR" sz="2800" b="1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Monoton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marL="0" lv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044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638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17A344-6D7C-4984-BF17-9AE7BEB57807}"/>
              </a:ext>
            </a:extLst>
          </p:cNvPr>
          <p:cNvGrpSpPr/>
          <p:nvPr userDrawn="1"/>
        </p:nvGrpSpPr>
        <p:grpSpPr>
          <a:xfrm>
            <a:off x="0" y="6516093"/>
            <a:ext cx="1716737" cy="313861"/>
            <a:chOff x="9574310" y="475081"/>
            <a:chExt cx="1716737" cy="313861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1D1905-60D7-4932-BD69-3101B5A05C21}"/>
                </a:ext>
              </a:extLst>
            </p:cNvPr>
            <p:cNvCxnSpPr>
              <a:cxnSpLocks/>
            </p:cNvCxnSpPr>
            <p:nvPr/>
          </p:nvCxnSpPr>
          <p:spPr>
            <a:xfrm>
              <a:off x="11291047" y="488011"/>
              <a:ext cx="0" cy="288000"/>
            </a:xfrm>
            <a:prstGeom prst="lin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바닥글 개체 틀 3">
              <a:extLst>
                <a:ext uri="{FF2B5EF4-FFF2-40B4-BE49-F238E27FC236}">
                  <a16:creationId xmlns:a16="http://schemas.microsoft.com/office/drawing/2014/main" id="{ECA9A5FF-CD52-47B4-B8AE-FC54A2D3B886}"/>
                </a:ext>
              </a:extLst>
            </p:cNvPr>
            <p:cNvSpPr txBox="1">
              <a:spLocks/>
            </p:cNvSpPr>
            <p:nvPr/>
          </p:nvSpPr>
          <p:spPr>
            <a:xfrm>
              <a:off x="9574310" y="475081"/>
              <a:ext cx="1689841" cy="313861"/>
            </a:xfrm>
            <a:prstGeom prst="rect">
              <a:avLst/>
            </a:prstGeom>
            <a:ln w="28575" cap="flat" cmpd="sng" algn="ctr">
              <a:noFill/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Hacker’s In </a:t>
              </a:r>
              <a:r>
                <a:rPr lang="en-US" altLang="ko-KR" dirty="0" err="1">
                  <a:solidFill>
                    <a:schemeClr val="tx1"/>
                  </a:solidFill>
                </a:rPr>
                <a:t>inTrusion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6CA62D2-8D3B-472E-A60D-AE93019400FD}"/>
              </a:ext>
            </a:extLst>
          </p:cNvPr>
          <p:cNvSpPr txBox="1"/>
          <p:nvPr userDrawn="1"/>
        </p:nvSpPr>
        <p:spPr>
          <a:xfrm>
            <a:off x="1689841" y="6516093"/>
            <a:ext cx="527482" cy="313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B15BF13-0622-4A59-B29F-164774F9CAD9}" type="slidenum">
              <a:rPr lang="ko-KR" altLang="en-US" sz="14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pPr algn="ctr"/>
              <a:t>‹#›</a:t>
            </a:fld>
            <a:endParaRPr lang="ko-KR" altLang="en-US" sz="1400" b="1" kern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948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71" r:id="rId8"/>
    <p:sldLayoutId id="2147483667" r:id="rId9"/>
    <p:sldLayoutId id="2147483668" r:id="rId10"/>
    <p:sldLayoutId id="2147483669" r:id="rId11"/>
    <p:sldLayoutId id="214748367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hdr="0" dt="0"/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000" b="0" kern="1200" spc="100" baseline="0">
          <a:solidFill>
            <a:schemeClr val="tx1"/>
          </a:solidFill>
          <a:latin typeface="+mj-lt"/>
          <a:ea typeface="+mj-ea"/>
          <a:cs typeface="Bungee Shade" charset="0"/>
        </a:defRPr>
      </a:lvl1pPr>
    </p:titleStyle>
    <p:bodyStyle>
      <a:lvl1pPr marL="274320" indent="-274320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FF3300"/>
        </a:buClr>
        <a:buFont typeface="Arial" panose="020B0604020202020204" pitchFamily="34" charset="0"/>
        <a:buChar char="•"/>
        <a:defRPr sz="2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1pPr>
      <a:lvl2pPr marL="685783" indent="-274320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00B050"/>
        </a:buClr>
        <a:buFont typeface="Wingdings" panose="05000000000000000000" pitchFamily="2" charset="2"/>
        <a:buChar char=""/>
        <a:defRPr sz="20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2pPr>
      <a:lvl3pPr marL="1142971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00B0F0"/>
        </a:buClr>
        <a:buFont typeface="Arial" panose="020B0604020202020204" pitchFamily="34" charset="0"/>
        <a:buChar char="•"/>
        <a:defRPr sz="18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3pPr>
      <a:lvl4pPr marL="1600160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6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4pPr>
      <a:lvl5pPr marL="2057349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6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96A95D5-2BB0-49F8-A211-55144E5703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Chapter 03: Block Ciphers and the DES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12D69DC5-F396-4F9A-BAF3-B7D44479FF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Freshman Seminar</a:t>
            </a:r>
          </a:p>
          <a:p>
            <a:r>
              <a:rPr lang="en-US" altLang="ko-KR" dirty="0"/>
              <a:t>2022.01.11</a:t>
            </a:r>
          </a:p>
          <a:p>
            <a:r>
              <a:rPr lang="en-US" altLang="ko-KR" dirty="0" err="1"/>
              <a:t>Sumin</a:t>
            </a:r>
            <a:r>
              <a:rPr lang="en-US" altLang="ko-KR"/>
              <a:t> Sohn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8900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D0F321-F5B9-4EB5-8ED8-531F79EE7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Diffusion and Confusion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5D5EBB-779B-4DBA-A092-1DE1E4EFCD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Diffusion</a:t>
            </a:r>
          </a:p>
          <a:p>
            <a:pPr lvl="1"/>
            <a:r>
              <a:rPr lang="en-US" altLang="ko-KR" dirty="0"/>
              <a:t>Make the complex statistical relationship between the plaintext and ciphertext</a:t>
            </a:r>
          </a:p>
          <a:p>
            <a:pPr lvl="1"/>
            <a:r>
              <a:rPr lang="en-US" altLang="ko-KR" dirty="0"/>
              <a:t>Have each plaintext digit affect the value of many ciphertext digits</a:t>
            </a:r>
          </a:p>
          <a:p>
            <a:pPr lvl="2"/>
            <a:r>
              <a:rPr lang="en-US" altLang="ko-KR" dirty="0"/>
              <a:t>Letter frequencies in the ciphertext will be equal</a:t>
            </a:r>
          </a:p>
          <a:p>
            <a:pPr lvl="1"/>
            <a:r>
              <a:rPr lang="en-US" altLang="ko-KR" dirty="0"/>
              <a:t>Achieved by repeatedly performing permutation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9133D50-2215-4A3C-879A-522BDA396A9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Confusion</a:t>
            </a:r>
          </a:p>
          <a:p>
            <a:pPr lvl="1"/>
            <a:r>
              <a:rPr lang="en-US" altLang="ko-KR" dirty="0"/>
              <a:t>Make complex statistical relationship between ciphertext and the value of the encryption key</a:t>
            </a:r>
          </a:p>
          <a:p>
            <a:pPr lvl="1"/>
            <a:r>
              <a:rPr lang="en-US" altLang="ko-KR" dirty="0"/>
              <a:t>Thwart attempts to discover the key</a:t>
            </a:r>
          </a:p>
          <a:p>
            <a:pPr lvl="1"/>
            <a:r>
              <a:rPr lang="en-US" altLang="ko-KR" dirty="0"/>
              <a:t>Achieved by the use of a complex substitution algorithm</a:t>
            </a:r>
          </a:p>
        </p:txBody>
      </p:sp>
    </p:spTree>
    <p:extLst>
      <p:ext uri="{BB962C8B-B14F-4D97-AF65-F5344CB8AC3E}">
        <p14:creationId xmlns:p14="http://schemas.microsoft.com/office/powerpoint/2010/main" val="608234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17093-B93E-446F-94EE-F663D2A89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Structure of Feistel Cipher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8199E5F-9079-43CB-85D9-1BA1F1FBE67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692588" cy="4664074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Input: plaintext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ko-KR" dirty="0"/>
                  <a:t> bit, subkey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</a:p>
              <a:p>
                <a:pPr lvl="1"/>
                <a:r>
                  <a:rPr lang="en-US" altLang="ko-KR" dirty="0"/>
                  <a:t>Plaintext block is divided into two halves</a:t>
                </a:r>
              </a:p>
              <a:p>
                <a:pPr lvl="1"/>
                <a:r>
                  <a:rPr lang="en-US" altLang="ko-KR" dirty="0"/>
                  <a:t>Subkey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 is derived from key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Round function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ko-KR" dirty="0"/>
                  <a:t> is same for each round</a:t>
                </a:r>
              </a:p>
              <a:p>
                <a:pPr lvl="1"/>
                <a:r>
                  <a:rPr lang="en-US" altLang="ko-KR" dirty="0"/>
                  <a:t>Parameterized by subkey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</a:p>
              <a:p>
                <a:r>
                  <a:rPr lang="en-US" altLang="ko-KR" dirty="0"/>
                  <a:t>Parameters</a:t>
                </a:r>
              </a:p>
              <a:p>
                <a:pPr lvl="1"/>
                <a:r>
                  <a:rPr lang="en-US" altLang="ko-KR" dirty="0"/>
                  <a:t>Block size</a:t>
                </a:r>
              </a:p>
              <a:p>
                <a:pPr lvl="1"/>
                <a:r>
                  <a:rPr lang="en-US" altLang="ko-KR" dirty="0"/>
                  <a:t>Key size</a:t>
                </a:r>
              </a:p>
              <a:p>
                <a:pPr lvl="1"/>
                <a:r>
                  <a:rPr lang="en-US" altLang="ko-KR" dirty="0"/>
                  <a:t>Number of rounds</a:t>
                </a:r>
              </a:p>
              <a:p>
                <a:pPr lvl="1"/>
                <a:r>
                  <a:rPr lang="en-US" altLang="ko-KR" dirty="0"/>
                  <a:t>Subkey generation algorithm</a:t>
                </a:r>
              </a:p>
              <a:p>
                <a:pPr lvl="1"/>
                <a:r>
                  <a:rPr lang="en-US" altLang="ko-KR" dirty="0"/>
                  <a:t>Round Function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8199E5F-9079-43CB-85D9-1BA1F1FBE6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692588" cy="4664074"/>
              </a:xfrm>
              <a:blipFill>
                <a:blip r:embed="rId2"/>
                <a:stretch>
                  <a:fillRect l="-1114" t="-5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FAE9F6B-5EED-4A6F-BFB8-DA4E30CBAA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269615" y="89189"/>
            <a:ext cx="2458087" cy="6731252"/>
          </a:xfrm>
        </p:spPr>
      </p:pic>
    </p:spTree>
    <p:extLst>
      <p:ext uri="{BB962C8B-B14F-4D97-AF65-F5344CB8AC3E}">
        <p14:creationId xmlns:p14="http://schemas.microsoft.com/office/powerpoint/2010/main" val="2329819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17093-B93E-446F-94EE-F663D2A89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Logic of Feistel Cipher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8199E5F-9079-43CB-85D9-1BA1F1FBE67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692588" cy="4664074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Substitution</a:t>
                </a:r>
              </a:p>
              <a:p>
                <a:pPr lvl="1"/>
                <a:r>
                  <a:rPr lang="en-US" altLang="ko-KR" dirty="0"/>
                  <a:t>Performed on the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left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half of data</a:t>
                </a:r>
              </a:p>
              <a:p>
                <a:pPr lvl="1"/>
                <a:r>
                  <a:rPr lang="en-US" altLang="ko-KR" dirty="0"/>
                  <a:t>The output of round function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altLang="ko-KR" dirty="0"/>
                  <a:t> the left half</a:t>
                </a:r>
              </a:p>
              <a:p>
                <a:r>
                  <a:rPr lang="en-US" altLang="ko-KR" dirty="0"/>
                  <a:t>Permutation</a:t>
                </a:r>
              </a:p>
              <a:p>
                <a:pPr lvl="1"/>
                <a:r>
                  <a:rPr lang="en-US" altLang="ko-KR" dirty="0"/>
                  <a:t>Interchange of the two halves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8199E5F-9079-43CB-85D9-1BA1F1FBE6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692588" cy="4664074"/>
              </a:xfrm>
              <a:blipFill>
                <a:blip r:embed="rId2"/>
                <a:stretch>
                  <a:fillRect l="-1114" t="-5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FAE9F6B-5EED-4A6F-BFB8-DA4E30CBAA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269615" y="89189"/>
            <a:ext cx="2458087" cy="6731252"/>
          </a:xfrm>
        </p:spPr>
      </p:pic>
    </p:spTree>
    <p:extLst>
      <p:ext uri="{BB962C8B-B14F-4D97-AF65-F5344CB8AC3E}">
        <p14:creationId xmlns:p14="http://schemas.microsoft.com/office/powerpoint/2010/main" val="386060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99A00B6E-D5B9-4059-B27D-93CD11A3D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Feistel Decryption Algorithm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7">
                <a:extLst>
                  <a:ext uri="{FF2B5EF4-FFF2-40B4-BE49-F238E27FC236}">
                    <a16:creationId xmlns:a16="http://schemas.microsoft.com/office/drawing/2014/main" id="{216FB61E-56FF-4A6C-8746-E109DEB61D6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Same as encryption process</a:t>
                </a:r>
              </a:p>
              <a:p>
                <a:r>
                  <a:rPr lang="en-US" altLang="ko-KR" dirty="0"/>
                  <a:t>Input: ciphertext, subkey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in reverse order</a:t>
                </a:r>
              </a:p>
              <a:p>
                <a:r>
                  <a:rPr lang="en-US" altLang="ko-KR" dirty="0"/>
                  <a:t>Proof</a:t>
                </a:r>
              </a:p>
              <a:p>
                <a:pPr lvl="1"/>
                <a:r>
                  <a:rPr lang="en-US" altLang="ko-KR" dirty="0"/>
                  <a:t>Encryption process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𝐿𝐸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𝑅𝐸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sub>
                    </m:sSub>
                  </m:oMath>
                </a14:m>
                <a:endParaRPr lang="en-US" altLang="ko-KR" b="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𝑅𝐸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𝐿𝐸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𝑅𝐸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15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16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Decryption process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𝐿𝐸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𝑅𝐸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sub>
                    </m:sSub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𝑅𝐷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𝐿𝐷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0 </m:t>
                        </m:r>
                      </m:sub>
                    </m:sSub>
                  </m:oMath>
                </a14:m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16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16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16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16</m:t>
                            </m:r>
                          </m:sub>
                        </m:sSub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16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𝑅𝐸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15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16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𝐿𝐸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𝑅𝐸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15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16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𝑅𝐸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15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16</m:t>
                            </m:r>
                          </m:sub>
                        </m:sSub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𝐿𝐸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ko-KR" altLang="en-US" dirty="0"/>
              </a:p>
            </p:txBody>
          </p:sp>
        </mc:Choice>
        <mc:Fallback xmlns="">
          <p:sp>
            <p:nvSpPr>
              <p:cNvPr id="8" name="내용 개체 틀 7">
                <a:extLst>
                  <a:ext uri="{FF2B5EF4-FFF2-40B4-BE49-F238E27FC236}">
                    <a16:creationId xmlns:a16="http://schemas.microsoft.com/office/drawing/2014/main" id="{216FB61E-56FF-4A6C-8746-E109DEB61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59" t="-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내용 개체 틀 16">
            <a:extLst>
              <a:ext uri="{FF2B5EF4-FFF2-40B4-BE49-F238E27FC236}">
                <a16:creationId xmlns:a16="http://schemas.microsoft.com/office/drawing/2014/main" id="{CD3DF0B6-B082-4044-BC41-0B3390909E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1771162"/>
            <a:ext cx="5705388" cy="4393968"/>
          </a:xfrm>
        </p:spPr>
      </p:pic>
    </p:spTree>
    <p:extLst>
      <p:ext uri="{BB962C8B-B14F-4D97-AF65-F5344CB8AC3E}">
        <p14:creationId xmlns:p14="http://schemas.microsoft.com/office/powerpoint/2010/main" val="43522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778816-5912-4072-B1ED-ECE888704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 Avalanche Effect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A52698-28E7-4A73-A23C-CD34C0D1D8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652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1A6C63-14E6-429C-BC7D-FF38C5F7C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Avalanche Effect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A12DFD-848F-4665-BD45-497567A34F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Small change in the plaintext or the</a:t>
            </a:r>
            <a:r>
              <a:rPr lang="ko-KR" altLang="en-US" dirty="0"/>
              <a:t> </a:t>
            </a:r>
            <a:r>
              <a:rPr lang="en-US" altLang="ko-KR" dirty="0"/>
              <a:t>key</a:t>
            </a:r>
            <a:r>
              <a:rPr lang="ko-KR" altLang="en-US" dirty="0"/>
              <a:t> </a:t>
            </a:r>
            <a:r>
              <a:rPr lang="en-US" altLang="ko-KR" dirty="0"/>
              <a:t>should produce a significant change in the ciphertext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8C9CF978-8FB8-4D42-88DA-8BF51CCB41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60097" y="2017437"/>
            <a:ext cx="6043746" cy="3728200"/>
          </a:xfr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3C28D53-F269-40FD-ACD3-C5CD8AA17025}"/>
              </a:ext>
            </a:extLst>
          </p:cNvPr>
          <p:cNvSpPr/>
          <p:nvPr/>
        </p:nvSpPr>
        <p:spPr>
          <a:xfrm>
            <a:off x="8253167" y="3478491"/>
            <a:ext cx="339365" cy="377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BBE5FF9-CE8D-41B8-BD88-580652571B6C}"/>
              </a:ext>
            </a:extLst>
          </p:cNvPr>
          <p:cNvSpPr/>
          <p:nvPr/>
        </p:nvSpPr>
        <p:spPr>
          <a:xfrm>
            <a:off x="11564797" y="4935319"/>
            <a:ext cx="339365" cy="377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ABD12EF-5665-984E-8101-1D4DEBA4C91E}"/>
              </a:ext>
            </a:extLst>
          </p:cNvPr>
          <p:cNvSpPr/>
          <p:nvPr/>
        </p:nvSpPr>
        <p:spPr>
          <a:xfrm>
            <a:off x="6762939" y="2435834"/>
            <a:ext cx="135802" cy="377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418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B6DFD1-5036-4C01-BCD5-32CAF6CA5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 Block Cipher Design Principles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304239-88F1-455C-ABE9-26B641856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884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BE9DC7-3BBC-4F7F-BF6D-59839D324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 Cipher Design #1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FD24EF3B-77D2-4516-9511-0B87DD6DE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Number of Rounds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The greater the number of rounds, the more difficult to perform cryptanalysis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Should be known cryptanalytic efforts &gt; simple brute-force attack</a:t>
            </a:r>
          </a:p>
          <a:p>
            <a:r>
              <a:rPr lang="en-US" altLang="ko-KR" dirty="0"/>
              <a:t>Key scheduling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Maximize the difficulty of deducing individual subkeys and working back to main key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99633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51F99-F23E-4628-ABDC-B2FB4C85B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 Cipher Design #2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9F55365-A5F7-4DCA-AE17-314CE212B8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+mj-lt"/>
                  <a:buAutoNum type="arabicPeriod" startAt="3"/>
                </a:pPr>
                <a:r>
                  <a:rPr lang="en-US" altLang="ko-KR" dirty="0"/>
                  <a:t>Design of round function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altLang="ko-KR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Provides confusion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Difficult to unscramble the substitution performed by round function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altLang="ko-KR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Criteria in designing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altLang="ko-KR" dirty="0"/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Nonlinear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Strict Avalanche Criterion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Bit Independence Criterion</a:t>
                </a:r>
                <a:endParaRPr lang="ko-KR" altLang="en-US" dirty="0"/>
              </a:p>
              <a:p>
                <a:pPr>
                  <a:buAutoNum type="arabicPeriod" startAt="3"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9F55365-A5F7-4DCA-AE17-314CE212B8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0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0432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E66C1753-B99B-4F95-B54D-CDAD4805C94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Criterion in designing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E66C1753-B99B-4F95-B54D-CDAD4805C9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4716DE3D-26F3-4EB4-ABB8-68D4B4E5F5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31499" indent="-285750"/>
                <a:r>
                  <a:rPr lang="en-US" altLang="ko-KR" dirty="0"/>
                  <a:t>Strict Avalanche Criterion</a:t>
                </a:r>
              </a:p>
              <a:p>
                <a:pPr marL="742962" lvl="1" indent="-285750"/>
                <a:r>
                  <a:rPr lang="en-US" altLang="ko-KR" dirty="0"/>
                  <a:t>Any output bit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ko-KR" dirty="0"/>
                  <a:t> of an S-box should change with probability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1/2</m:t>
                    </m:r>
                  </m:oMath>
                </a14:m>
                <a:r>
                  <a:rPr lang="en-US" altLang="ko-KR" dirty="0"/>
                  <a:t> when any single input bit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dirty="0"/>
                  <a:t> is inverted for all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altLang="ko-KR" dirty="0"/>
              </a:p>
              <a:p>
                <a:pPr marL="742962" lvl="1" indent="-285750"/>
                <a:r>
                  <a:rPr lang="en-US" altLang="ko-KR" dirty="0"/>
                  <a:t>Any output bit should change with probability ½ when single input bit is inverted</a:t>
                </a:r>
              </a:p>
              <a:p>
                <a:pPr marL="331499" indent="-285750"/>
                <a:r>
                  <a:rPr lang="en-US" altLang="ko-KR" dirty="0"/>
                  <a:t>Bit Independence Criterion</a:t>
                </a:r>
              </a:p>
              <a:p>
                <a:pPr marL="742962" lvl="1" indent="-285750"/>
                <a:r>
                  <a:rPr lang="en-US" altLang="ko-KR" dirty="0"/>
                  <a:t>Output bits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 dirty="0"/>
                  <a:t> should change independently when any single input bit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dirty="0"/>
                  <a:t> is inverted for all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ko-KR" dirty="0"/>
                  <a:t>, and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altLang="ko-KR" dirty="0"/>
              </a:p>
              <a:p>
                <a:pPr marL="742962" lvl="1" indent="-285750"/>
                <a:r>
                  <a:rPr lang="en-US" altLang="ko-KR" dirty="0"/>
                  <a:t>Output bits should change independently when any input bit is inverted</a:t>
                </a:r>
              </a:p>
              <a:p>
                <a:pPr marL="742962" lvl="1" indent="-285750"/>
                <a:endParaRPr lang="ko-KR" altLang="en-US" dirty="0"/>
              </a:p>
              <a:p>
                <a:pPr marL="0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4716DE3D-26F3-4EB4-ABB8-68D4B4E5F5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83" t="-1093" r="-4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6356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84EF1-95BC-4C35-9661-1E2E094F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C06717-F737-4B9A-95EE-DC808A221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3.1 Traditional Block Cipher Structure</a:t>
            </a:r>
          </a:p>
          <a:p>
            <a:r>
              <a:rPr lang="en-US" altLang="ko-KR" dirty="0"/>
              <a:t>3.3 Avalanche Effect</a:t>
            </a:r>
          </a:p>
          <a:p>
            <a:r>
              <a:rPr lang="en-US" altLang="ko-KR" dirty="0"/>
              <a:t>3.5 Block Cipher Design Principles</a:t>
            </a:r>
          </a:p>
        </p:txBody>
      </p:sp>
    </p:spTree>
    <p:extLst>
      <p:ext uri="{BB962C8B-B14F-4D97-AF65-F5344CB8AC3E}">
        <p14:creationId xmlns:p14="http://schemas.microsoft.com/office/powerpoint/2010/main" val="3058835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C7DDA-F671-4B74-B7D5-B5A6C3F51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1B9F21-2FA1-4637-BC06-34C9FEFFB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Traditional block cipher structure</a:t>
            </a:r>
          </a:p>
          <a:p>
            <a:pPr lvl="1"/>
            <a:r>
              <a:rPr lang="en-US" altLang="ko-KR" dirty="0"/>
              <a:t>Stream cipher vs. Block cipher</a:t>
            </a:r>
          </a:p>
          <a:p>
            <a:pPr lvl="1"/>
            <a:r>
              <a:rPr lang="en-US" altLang="ko-KR" dirty="0"/>
              <a:t>Ideal block cipher and Feistel cipher</a:t>
            </a:r>
          </a:p>
          <a:p>
            <a:pPr lvl="2"/>
            <a:r>
              <a:rPr lang="en-US" altLang="ko-KR" dirty="0"/>
              <a:t>Diffusion and confusion</a:t>
            </a:r>
          </a:p>
          <a:p>
            <a:r>
              <a:rPr lang="en-US" altLang="ko-KR" dirty="0"/>
              <a:t>Avalanche Effect</a:t>
            </a:r>
          </a:p>
          <a:p>
            <a:r>
              <a:rPr lang="en-US" altLang="ko-KR" dirty="0"/>
              <a:t>Block Cipher Design Principles</a:t>
            </a:r>
          </a:p>
          <a:p>
            <a:pPr lvl="1"/>
            <a:r>
              <a:rPr lang="en-US" altLang="ko-KR" dirty="0"/>
              <a:t>Number of rounds, design of round function, key scheduling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190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AAF8349-E61A-4B78-B2D8-7B4E380C5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Traditional Block Cipher Structure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3335F8E-1DD0-450F-8B61-20F964DF89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8552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58B9F79-EE61-4B9F-AAD6-6093EBB81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Stream Ciphers 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D04FEDB-EAAC-4026-A51B-22F67AF5354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Encrypts a digital data stream one bit or one byte at a time</a:t>
            </a:r>
          </a:p>
          <a:p>
            <a:r>
              <a:rPr lang="en-US" altLang="ko-KR" dirty="0"/>
              <a:t>Keystream is as long as the plaintext bit stream</a:t>
            </a:r>
          </a:p>
          <a:p>
            <a:r>
              <a:rPr lang="en-US" altLang="ko-KR" dirty="0"/>
              <a:t>For practical reasons, the bit-stream generator is used</a:t>
            </a:r>
          </a:p>
          <a:p>
            <a:pPr lvl="1"/>
            <a:r>
              <a:rPr lang="en-US" altLang="ko-KR" dirty="0"/>
              <a:t>Should be algorithmic, key-controlled, strong</a:t>
            </a:r>
          </a:p>
          <a:p>
            <a:pPr lvl="1"/>
            <a:r>
              <a:rPr lang="en-US" altLang="ko-KR" dirty="0"/>
              <a:t>Need to share the generating key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146B1D75-7E13-4C52-B9FE-9D795CD05C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54363" y="2900816"/>
            <a:ext cx="6042189" cy="2331060"/>
          </a:xfrm>
        </p:spPr>
      </p:pic>
    </p:spTree>
    <p:extLst>
      <p:ext uri="{BB962C8B-B14F-4D97-AF65-F5344CB8AC3E}">
        <p14:creationId xmlns:p14="http://schemas.microsoft.com/office/powerpoint/2010/main" val="3802287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70214E-5862-4E1F-AEE4-E8BB53B2E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</a:t>
            </a:r>
            <a:r>
              <a:rPr lang="ko-KR" altLang="en-US" dirty="0"/>
              <a:t> </a:t>
            </a:r>
            <a:r>
              <a:rPr lang="en-US" altLang="ko-KR" dirty="0"/>
              <a:t>Ciphers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67FEDF0-325B-410C-B66B-1C9E5E0709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A block of plaintext is treated as a whole</a:t>
                </a:r>
              </a:p>
              <a:p>
                <a:r>
                  <a:rPr lang="en-US" altLang="ko-KR" dirty="0"/>
                  <a:t>Produce a ciphertext block of equal length</a:t>
                </a:r>
              </a:p>
              <a:p>
                <a:r>
                  <a:rPr lang="en-US" altLang="ko-KR" dirty="0"/>
                  <a:t>Share a symmetric encryption key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67FEDF0-325B-410C-B66B-1C9E5E0709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674ABD2-ED38-434F-9AB5-DB4A8186B1F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922795"/>
            <a:ext cx="5630159" cy="2570861"/>
          </a:xfrm>
        </p:spPr>
      </p:pic>
    </p:spTree>
    <p:extLst>
      <p:ext uri="{BB962C8B-B14F-4D97-AF65-F5344CB8AC3E}">
        <p14:creationId xmlns:p14="http://schemas.microsoft.com/office/powerpoint/2010/main" val="1101974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97A80A4-EB88-4F7C-BD1C-6A27F35C0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Ideal Block Cipher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F0E52A43-1F17-42EE-9FC7-C86C52ED71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-bit block</a:t>
                </a:r>
              </a:p>
              <a:p>
                <a:r>
                  <a:rPr lang="en-US" altLang="ko-KR" dirty="0"/>
                  <a:t>Number of different plaintext block: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r>
                  <a:rPr lang="en-US" altLang="ko-KR" dirty="0"/>
                  <a:t>For decryption, must produce unique ciphertext block</a:t>
                </a:r>
              </a:p>
              <a:p>
                <a:pPr lvl="1"/>
                <a:r>
                  <a:rPr lang="en-US" altLang="ko-KR" dirty="0"/>
                  <a:t>Reversible mapping is needed</a:t>
                </a:r>
              </a:p>
              <a:p>
                <a:r>
                  <a:rPr lang="en-US" altLang="ko-KR" dirty="0"/>
                  <a:t>So, Number of different transformation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Mapping itself constitutes the key</a:t>
                </a:r>
              </a:p>
              <a:p>
                <a:pPr lvl="1"/>
                <a:r>
                  <a:rPr lang="en-US" altLang="ko-KR" dirty="0"/>
                  <a:t>Encryption and decryption mappings defined by tabulation</a:t>
                </a:r>
              </a:p>
              <a:p>
                <a:r>
                  <a:rPr lang="en-US" altLang="ko-KR" dirty="0"/>
                  <a:t>Key determines the specific mapping among all possible mappings</a:t>
                </a:r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F0E52A43-1F17-42EE-9FC7-C86C52ED71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10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4584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C5D007-059A-413F-9073-5187177AC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Problems of Ideal Block Cipher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9306E19-0EDE-4FCA-873E-196D8F59EC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If small block size is used	</a:t>
                </a:r>
              </a:p>
              <a:p>
                <a:pPr lvl="1"/>
                <a:r>
                  <a:rPr lang="en-US" altLang="ko-KR" dirty="0"/>
                  <a:t>Equivalent to a classical substitution cipher </a:t>
                </a:r>
              </a:p>
              <a:p>
                <a:pPr lvl="1"/>
                <a:r>
                  <a:rPr lang="en-US" altLang="ko-KR" dirty="0"/>
                  <a:t>Vulnerable to a statistical analysis</a:t>
                </a:r>
              </a:p>
              <a:p>
                <a:r>
                  <a:rPr lang="en-US" altLang="ko-KR" dirty="0"/>
                  <a:t>If large block size is used</a:t>
                </a:r>
              </a:p>
              <a:p>
                <a:pPr lvl="1"/>
                <a:r>
                  <a:rPr lang="en-US" altLang="ko-KR" dirty="0"/>
                  <a:t>Statistical characteristics are masked</a:t>
                </a:r>
              </a:p>
              <a:p>
                <a:pPr lvl="1"/>
                <a:r>
                  <a:rPr lang="en-US" altLang="ko-KR" dirty="0"/>
                  <a:t>However, not practical from an implementation and performance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×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 bits key is required</a:t>
                </a:r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9306E19-0EDE-4FCA-873E-196D8F59EC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9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4998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4D5548-CCA0-414A-ADDA-3EBA5CCE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 of Feistel Cipher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5EE0509-5049-4C03-8163-D38BB292E1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Use product cipher</a:t>
                </a:r>
              </a:p>
              <a:p>
                <a:pPr lvl="1"/>
                <a:r>
                  <a:rPr lang="en-US" altLang="ko-KR" dirty="0"/>
                  <a:t>Product cipher: execution of two or more simple ciphers in sequence</a:t>
                </a:r>
              </a:p>
              <a:p>
                <a:pPr lvl="2"/>
                <a:r>
                  <a:rPr lang="en-US" altLang="ko-KR" dirty="0"/>
                  <a:t>e.g., substitution cipher, permutation cipher</a:t>
                </a:r>
              </a:p>
              <a:p>
                <a:r>
                  <a:rPr lang="en-US" altLang="ko-KR" dirty="0"/>
                  <a:t>Allows a total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altLang="ko-KR" dirty="0"/>
                  <a:t> possible transformation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 dirty="0"/>
                  <a:t> = key length</a:t>
                </a:r>
              </a:p>
              <a:p>
                <a:pPr lvl="1"/>
                <a:r>
                  <a:rPr lang="en-US" altLang="ko-KR" dirty="0"/>
                  <a:t>In case of ideal block cipher,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transformations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5EE0509-5049-4C03-8163-D38BB292E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10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27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64B70-64F1-40AF-93F8-982E9D74D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Substitution and Permutation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D0FBFF-AB57-4B7B-90C0-4FB9FACBD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Substitution</a:t>
            </a:r>
          </a:p>
          <a:p>
            <a:pPr lvl="1"/>
            <a:r>
              <a:rPr lang="en-US" altLang="ko-KR" dirty="0"/>
              <a:t>Each plaintext element is uniquely replaced by a corresponding ciphertext</a:t>
            </a:r>
          </a:p>
          <a:p>
            <a:r>
              <a:rPr lang="en-US" altLang="ko-KR" dirty="0"/>
              <a:t>Permutation</a:t>
            </a:r>
          </a:p>
          <a:p>
            <a:pPr lvl="1"/>
            <a:r>
              <a:rPr lang="en-US" altLang="ko-KR" dirty="0"/>
              <a:t>Sequence of plaintext is replaced by a permutation of that sequence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0104058"/>
      </p:ext>
    </p:extLst>
  </p:cSld>
  <p:clrMapOvr>
    <a:masterClrMapping/>
  </p:clrMapOvr>
</p:sld>
</file>

<file path=ppt/theme/theme1.xml><?xml version="1.0" encoding="utf-8"?>
<a:theme xmlns:a="http://schemas.openxmlformats.org/drawingml/2006/main" name="One Li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Britannic Bold"/>
        <a:ea typeface="본명조 Heavy"/>
        <a:cs typeface=""/>
      </a:majorFont>
      <a:minorFont>
        <a:latin typeface="Amaranth"/>
        <a:ea typeface="본고딕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2EDE3412-EFF5-4690-9B6E-675B9B7DDBD1}" vid="{D35ADE08-6298-4040-BCAC-3488955857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hit 220103_수정</Template>
  <TotalTime>542</TotalTime>
  <Words>716</Words>
  <Application>Microsoft Office PowerPoint</Application>
  <PresentationFormat>와이드스크린</PresentationFormat>
  <Paragraphs>119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Britannic Bold</vt:lpstr>
      <vt:lpstr>Wingdings</vt:lpstr>
      <vt:lpstr>Amaranth</vt:lpstr>
      <vt:lpstr>Cambria Math</vt:lpstr>
      <vt:lpstr>Arial</vt:lpstr>
      <vt:lpstr>Consolas</vt:lpstr>
      <vt:lpstr>본고딕 KR Regular</vt:lpstr>
      <vt:lpstr>One List</vt:lpstr>
      <vt:lpstr>Chapter 03: Block Ciphers and the DES</vt:lpstr>
      <vt:lpstr>Contents</vt:lpstr>
      <vt:lpstr>3.1 Traditional Block Cipher Structure</vt:lpstr>
      <vt:lpstr>Stream Ciphers </vt:lpstr>
      <vt:lpstr>Block Ciphers</vt:lpstr>
      <vt:lpstr>Ideal Block Cipher</vt:lpstr>
      <vt:lpstr>Problems of Ideal Block Cipher</vt:lpstr>
      <vt:lpstr>Overview of Feistel Cipher</vt:lpstr>
      <vt:lpstr>Substitution and Permutation </vt:lpstr>
      <vt:lpstr>Diffusion and Confusion</vt:lpstr>
      <vt:lpstr>Structure of Feistel Cipher</vt:lpstr>
      <vt:lpstr>Logic of Feistel Cipher</vt:lpstr>
      <vt:lpstr>Feistel Decryption Algorithm</vt:lpstr>
      <vt:lpstr>3.3 Avalanche Effect</vt:lpstr>
      <vt:lpstr>Avalanche Effect</vt:lpstr>
      <vt:lpstr>3.5 Block Cipher Design Principles</vt:lpstr>
      <vt:lpstr>Block Cipher Design #1</vt:lpstr>
      <vt:lpstr>Block Cipher Design #2</vt:lpstr>
      <vt:lpstr>Criterion in designing F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Fonts 글꼴</dc:title>
  <dc:creator>강민경</dc:creator>
  <cp:lastModifiedBy>손수민</cp:lastModifiedBy>
  <cp:revision>22</cp:revision>
  <cp:lastPrinted>2016-11-28T00:53:03Z</cp:lastPrinted>
  <dcterms:created xsi:type="dcterms:W3CDTF">2022-01-09T08:49:23Z</dcterms:created>
  <dcterms:modified xsi:type="dcterms:W3CDTF">2022-01-11T00:57:37Z</dcterms:modified>
</cp:coreProperties>
</file>